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6" r:id="rId7"/>
    <p:sldId id="264" r:id="rId8"/>
    <p:sldId id="265" r:id="rId9"/>
    <p:sldId id="267" r:id="rId10"/>
    <p:sldId id="263"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94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47254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21969089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287864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3.png"/><Relationship Id="rId7" Type="http://schemas.openxmlformats.org/officeDocument/2006/relationships/hyperlink" Target="https://python.langchain.com/docs/integrations/vectorstores/chroma"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hyperlink" Target="https://python.langchain.com/docs/use_cases/chatbots/retrieval" TargetMode="External"/><Relationship Id="rId5" Type="http://schemas.openxmlformats.org/officeDocument/2006/relationships/hyperlink" Target="https://docs.chainlit.io/integrations/langchain" TargetMode="External"/><Relationship Id="rId4" Type="http://schemas.openxmlformats.org/officeDocument/2006/relationships/hyperlink" Target="https://python.langchain.com/docs/get_started/introduc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310895" y="1159338"/>
            <a:ext cx="8522207" cy="3480815"/>
          </a:xfrm>
          <a:prstGeom prst="rect">
            <a:avLst/>
          </a:prstGeom>
          <a:noFill/>
          <a:ln/>
        </p:spPr>
        <p:txBody>
          <a:bodyPr wrap="square" rtlCol="0" anchor="t"/>
          <a:lstStyle/>
          <a:p>
            <a:pPr marL="0" indent="0" algn="ctr">
              <a:lnSpc>
                <a:spcPts val="7545"/>
              </a:lnSpc>
              <a:buNone/>
            </a:pPr>
            <a:r>
              <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cs typeface="Prata" pitchFamily="34" charset="-120"/>
              </a:rPr>
              <a:t>META-EVALUATION CHATBOT</a:t>
            </a:r>
            <a:endPar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ndParaRPr>
          </a:p>
        </p:txBody>
      </p:sp>
      <p:sp>
        <p:nvSpPr>
          <p:cNvPr id="6" name="Text 2"/>
          <p:cNvSpPr/>
          <p:nvPr/>
        </p:nvSpPr>
        <p:spPr>
          <a:xfrm>
            <a:off x="1052137" y="3403997"/>
            <a:ext cx="7477601" cy="710803"/>
          </a:xfrm>
          <a:prstGeom prst="rect">
            <a:avLst/>
          </a:prstGeom>
          <a:noFill/>
          <a:ln/>
        </p:spPr>
        <p:txBody>
          <a:bodyPr wrap="square" rtlCol="0" anchor="t"/>
          <a:lstStyle/>
          <a:p>
            <a:pPr marL="0" indent="0">
              <a:lnSpc>
                <a:spcPts val="2799"/>
              </a:lnSpc>
              <a:buNone/>
            </a:pPr>
            <a:r>
              <a:rPr lang="en-US" sz="3200" b="1" dirty="0">
                <a:solidFill>
                  <a:srgbClr val="CFCBBF"/>
                </a:solidFill>
                <a:latin typeface="Raleway" pitchFamily="34" charset="0"/>
                <a:ea typeface="Raleway" pitchFamily="34" charset="-122"/>
                <a:cs typeface="Raleway" pitchFamily="34" charset="-120"/>
              </a:rPr>
              <a:t>Using Large Language Model (LLM)</a:t>
            </a:r>
            <a:endParaRPr lang="en-US" sz="3200" b="1" dirty="0"/>
          </a:p>
        </p:txBody>
      </p:sp>
      <p:sp>
        <p:nvSpPr>
          <p:cNvPr id="11" name="Text 2">
            <a:extLst>
              <a:ext uri="{FF2B5EF4-FFF2-40B4-BE49-F238E27FC236}">
                <a16:creationId xmlns:a16="http://schemas.microsoft.com/office/drawing/2014/main" id="{576CA24C-6676-6247-4538-C1F268051D35}"/>
              </a:ext>
            </a:extLst>
          </p:cNvPr>
          <p:cNvSpPr/>
          <p:nvPr/>
        </p:nvSpPr>
        <p:spPr>
          <a:xfrm>
            <a:off x="833197" y="4875848"/>
            <a:ext cx="2812211" cy="2407301"/>
          </a:xfrm>
          <a:prstGeom prst="rect">
            <a:avLst/>
          </a:prstGeom>
          <a:noFill/>
          <a:ln/>
        </p:spPr>
        <p:txBody>
          <a:bodyPr wrap="square" rtlCol="0" anchor="t"/>
          <a:lstStyle/>
          <a:p>
            <a:pPr marL="0" indent="0">
              <a:lnSpc>
                <a:spcPts val="2799"/>
              </a:lnSpc>
              <a:buNone/>
            </a:pPr>
            <a:r>
              <a:rPr lang="en-US" sz="1750" b="1" dirty="0">
                <a:solidFill>
                  <a:srgbClr val="CFCBBF"/>
                </a:solidFill>
                <a:latin typeface="Raleway" pitchFamily="34" charset="0"/>
                <a:ea typeface="Raleway" pitchFamily="34" charset="-122"/>
                <a:cs typeface="Raleway" pitchFamily="34" charset="-120"/>
              </a:rPr>
              <a:t>Team Mavericks: </a:t>
            </a:r>
          </a:p>
          <a:p>
            <a:pPr marL="0" indent="0">
              <a:lnSpc>
                <a:spcPts val="2799"/>
              </a:lnSpc>
              <a:buNone/>
            </a:pPr>
            <a:r>
              <a:rPr lang="en-US" sz="1750" b="1" dirty="0">
                <a:solidFill>
                  <a:srgbClr val="CFCBBF"/>
                </a:solidFill>
                <a:latin typeface="Raleway" pitchFamily="34" charset="0"/>
                <a:ea typeface="Raleway" pitchFamily="34" charset="-122"/>
                <a:cs typeface="Raleway" pitchFamily="34" charset="-120"/>
              </a:rPr>
              <a:t>Arun Totad</a:t>
            </a:r>
          </a:p>
          <a:p>
            <a:pPr>
              <a:lnSpc>
                <a:spcPts val="2799"/>
              </a:lnSpc>
            </a:pPr>
            <a:r>
              <a:rPr lang="en-US" sz="1750" b="1" dirty="0" err="1">
                <a:solidFill>
                  <a:srgbClr val="CFCBBF"/>
                </a:solidFill>
                <a:latin typeface="Raleway" pitchFamily="34" charset="0"/>
                <a:ea typeface="Raleway" pitchFamily="34" charset="-122"/>
                <a:cs typeface="Raleway" pitchFamily="34" charset="-120"/>
              </a:rPr>
              <a:t>Visha</a:t>
            </a:r>
            <a:r>
              <a:rPr lang="en-US" sz="1750" b="1" dirty="0">
                <a:solidFill>
                  <a:srgbClr val="CFCBBF"/>
                </a:solidFill>
                <a:latin typeface="Raleway" pitchFamily="34" charset="0"/>
                <a:ea typeface="Raleway" pitchFamily="34" charset="-122"/>
                <a:cs typeface="Raleway" pitchFamily="34" charset="-120"/>
              </a:rPr>
              <a:t> Shende</a:t>
            </a:r>
          </a:p>
          <a:p>
            <a:pPr marL="0" indent="0">
              <a:lnSpc>
                <a:spcPts val="2799"/>
              </a:lnSpc>
              <a:buNone/>
            </a:pPr>
            <a:r>
              <a:rPr lang="en-US" sz="1750" b="1" dirty="0">
                <a:solidFill>
                  <a:srgbClr val="CFCBBF"/>
                </a:solidFill>
                <a:latin typeface="Raleway" pitchFamily="34" charset="0"/>
                <a:ea typeface="Raleway" pitchFamily="34" charset="-122"/>
                <a:cs typeface="Raleway" pitchFamily="34" charset="-120"/>
              </a:rPr>
              <a:t>Akshara Reddy</a:t>
            </a:r>
          </a:p>
          <a:p>
            <a:pPr marL="0" indent="0">
              <a:lnSpc>
                <a:spcPts val="2799"/>
              </a:lnSpc>
              <a:buNone/>
            </a:pPr>
            <a:r>
              <a:rPr lang="en-US" sz="1750" b="1" dirty="0">
                <a:solidFill>
                  <a:srgbClr val="CFCBBF"/>
                </a:solidFill>
                <a:latin typeface="Raleway" pitchFamily="34" charset="0"/>
                <a:ea typeface="Raleway" pitchFamily="34" charset="-122"/>
                <a:cs typeface="Raleway" pitchFamily="34" charset="-120"/>
              </a:rPr>
              <a:t>Shivani Rana</a:t>
            </a:r>
          </a:p>
          <a:p>
            <a:pPr marL="0" indent="0">
              <a:lnSpc>
                <a:spcPts val="2799"/>
              </a:lnSpc>
              <a:buNone/>
            </a:pPr>
            <a:r>
              <a:rPr lang="en-US" sz="1750" b="1" dirty="0">
                <a:solidFill>
                  <a:srgbClr val="CFCBBF"/>
                </a:solidFill>
                <a:latin typeface="Raleway" pitchFamily="34" charset="0"/>
                <a:ea typeface="Raleway" pitchFamily="34" charset="-122"/>
                <a:cs typeface="Raleway" pitchFamily="34" charset="-120"/>
              </a:rPr>
              <a:t>Swarna </a:t>
            </a:r>
            <a:r>
              <a:rPr lang="en-US" sz="1750" b="1" dirty="0" err="1">
                <a:solidFill>
                  <a:srgbClr val="CFCBBF"/>
                </a:solidFill>
                <a:latin typeface="Raleway" pitchFamily="34" charset="0"/>
                <a:ea typeface="Raleway" pitchFamily="34" charset="-122"/>
                <a:cs typeface="Raleway" pitchFamily="34" charset="-120"/>
              </a:rPr>
              <a:t>Doppa</a:t>
            </a:r>
            <a:endParaRPr lang="en-US" sz="1750" b="1" dirty="0">
              <a:solidFill>
                <a:srgbClr val="CFCBBF"/>
              </a:solidFill>
              <a:latin typeface="Raleway" pitchFamily="34" charset="0"/>
              <a:ea typeface="Raleway" pitchFamily="34" charset="-122"/>
              <a:cs typeface="Raleway" pitchFamily="34" charset="-120"/>
            </a:endParaRPr>
          </a:p>
        </p:txBody>
      </p:sp>
      <p:pic>
        <p:nvPicPr>
          <p:cNvPr id="13" name="Picture 12" descr="A black background with brown text&#10;&#10;Description automatically generated">
            <a:extLst>
              <a:ext uri="{FF2B5EF4-FFF2-40B4-BE49-F238E27FC236}">
                <a16:creationId xmlns:a16="http://schemas.microsoft.com/office/drawing/2014/main" id="{14629B80-5296-CD0A-2ADF-C958A21C6FF4}"/>
              </a:ext>
            </a:extLst>
          </p:cNvPr>
          <p:cNvPicPr>
            <a:picLocks noChangeAspect="1"/>
          </p:cNvPicPr>
          <p:nvPr/>
        </p:nvPicPr>
        <p:blipFill>
          <a:blip r:embed="rId5"/>
          <a:stretch>
            <a:fillRect/>
          </a:stretch>
        </p:blipFill>
        <p:spPr>
          <a:xfrm>
            <a:off x="3901040" y="5246138"/>
            <a:ext cx="5087511" cy="163867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a:spLocks/>
          </p:cNvSpPr>
          <p:nvPr/>
        </p:nvSpPr>
        <p:spPr>
          <a:xfrm>
            <a:off x="313443" y="3260374"/>
            <a:ext cx="14003514" cy="3358676"/>
          </a:xfrm>
          <a:prstGeom prst="rect">
            <a:avLst/>
          </a:prstGeom>
          <a:noFill/>
          <a:ln/>
        </p:spPr>
        <p:txBody>
          <a:bodyPr wrap="square" rtlCol="0" anchor="t">
            <a:spAutoFit/>
          </a:bodyPr>
          <a:lstStyle/>
          <a:p>
            <a:r>
              <a:rPr lang="en-US" sz="5400" b="1" dirty="0">
                <a:solidFill>
                  <a:srgbClr val="FF726D"/>
                </a:solidFill>
                <a:latin typeface="Inconsolata" pitchFamily="34" charset="0"/>
                <a:ea typeface="Inconsolata" pitchFamily="34" charset="-122"/>
                <a:cs typeface="Inconsolata" pitchFamily="34" charset="-120"/>
              </a:rPr>
              <a:t>References:</a:t>
            </a:r>
            <a:br>
              <a:rPr lang="en-US" sz="3600" b="1" dirty="0">
                <a:solidFill>
                  <a:srgbClr val="FF726D"/>
                </a:solidFill>
                <a:latin typeface="Inconsolata" pitchFamily="34" charset="0"/>
                <a:ea typeface="Inconsolata" pitchFamily="34" charset="-122"/>
                <a:cs typeface="Inconsolata" pitchFamily="34" charset="-120"/>
              </a:rPr>
            </a:br>
            <a:r>
              <a:rPr lang="en-US" sz="2800" dirty="0">
                <a:hlinkClick r:id="rId4"/>
              </a:rPr>
              <a:t>https://python.langchain.com/docs/get_started/introduction</a:t>
            </a:r>
            <a:endParaRPr lang="en-US" sz="2800" dirty="0"/>
          </a:p>
          <a:p>
            <a:r>
              <a:rPr lang="en-US" sz="2800" dirty="0">
                <a:hlinkClick r:id="rId5"/>
              </a:rPr>
              <a:t>https://docs.chainlit.io/integrations/langchain</a:t>
            </a:r>
            <a:endParaRPr lang="en-US" sz="2800" dirty="0"/>
          </a:p>
          <a:p>
            <a:r>
              <a:rPr lang="en-US" sz="2800" dirty="0">
                <a:hlinkClick r:id="rId6"/>
              </a:rPr>
              <a:t>https://python.langchain.com/docs/use_cases/chatbots/retrieval</a:t>
            </a:r>
            <a:endParaRPr lang="en-US" sz="2800" dirty="0"/>
          </a:p>
          <a:p>
            <a:r>
              <a:rPr lang="en-US" sz="2800" dirty="0">
                <a:hlinkClick r:id="rId7"/>
              </a:rPr>
              <a:t>https://python.langchain.com/docs/integrations/vectorstores/chroma</a:t>
            </a:r>
            <a:endParaRPr lang="en-US" sz="2800" dirty="0"/>
          </a:p>
          <a:p>
            <a:pPr marL="0" indent="0">
              <a:lnSpc>
                <a:spcPts val="5468"/>
              </a:lnSpc>
              <a:buNone/>
            </a:pPr>
            <a:endParaRPr lang="en-US" sz="5400" dirty="0"/>
          </a:p>
        </p:txBody>
      </p:sp>
      <p:sp>
        <p:nvSpPr>
          <p:cNvPr id="6" name="Text 3"/>
          <p:cNvSpPr/>
          <p:nvPr/>
        </p:nvSpPr>
        <p:spPr>
          <a:xfrm>
            <a:off x="2037993" y="5661898"/>
            <a:ext cx="10554414" cy="710803"/>
          </a:xfrm>
          <a:prstGeom prst="rect">
            <a:avLst/>
          </a:prstGeom>
          <a:noFill/>
          <a:ln/>
        </p:spPr>
        <p:txBody>
          <a:bodyPr wrap="square" rtlCol="0" anchor="t"/>
          <a:lstStyle/>
          <a:p>
            <a:pPr marL="0" indent="0">
              <a:lnSpc>
                <a:spcPts val="2799"/>
              </a:lnSpc>
              <a:buNone/>
            </a:pPr>
            <a:endParaRPr lang="en-US" sz="1750" dirty="0"/>
          </a:p>
        </p:txBody>
      </p:sp>
      <p:pic>
        <p:nvPicPr>
          <p:cNvPr id="8" name="Picture 7" descr="A yellow letter in a circle&#10;&#10;Description automatically generated">
            <a:extLst>
              <a:ext uri="{FF2B5EF4-FFF2-40B4-BE49-F238E27FC236}">
                <a16:creationId xmlns:a16="http://schemas.microsoft.com/office/drawing/2014/main" id="{56CAD5DF-2C1B-FF08-22FE-646A15F9D710}"/>
              </a:ext>
            </a:extLst>
          </p:cNvPr>
          <p:cNvPicPr>
            <a:picLocks noChangeAspect="1"/>
          </p:cNvPicPr>
          <p:nvPr/>
        </p:nvPicPr>
        <p:blipFill>
          <a:blip r:embed="rId8"/>
          <a:stretch>
            <a:fillRect/>
          </a:stretch>
        </p:blipFill>
        <p:spPr>
          <a:xfrm>
            <a:off x="13831551" y="7398514"/>
            <a:ext cx="773112" cy="74986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037993" y="4234458"/>
            <a:ext cx="5554980" cy="694373"/>
          </a:xfrm>
          <a:prstGeom prst="rect">
            <a:avLst/>
          </a:prstGeom>
          <a:noFill/>
          <a:ln/>
        </p:spPr>
        <p:txBody>
          <a:bodyPr wrap="none" rtlCol="0" anchor="t"/>
          <a:lstStyle/>
          <a:p>
            <a:pPr marL="0" indent="0">
              <a:lnSpc>
                <a:spcPts val="5468"/>
              </a:lnSpc>
              <a:buNone/>
            </a:pPr>
            <a:r>
              <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Introduction</a:t>
            </a:r>
          </a:p>
        </p:txBody>
      </p:sp>
      <p:sp>
        <p:nvSpPr>
          <p:cNvPr id="6" name="Text 2"/>
          <p:cNvSpPr/>
          <p:nvPr/>
        </p:nvSpPr>
        <p:spPr>
          <a:xfrm>
            <a:off x="2393394" y="5262086"/>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Create a chatbot that should be able to perform Meta Evaluation (evaluating human evaluations).</a:t>
            </a:r>
            <a:endParaRPr lang="en-US" sz="1750" dirty="0"/>
          </a:p>
        </p:txBody>
      </p:sp>
      <p:sp>
        <p:nvSpPr>
          <p:cNvPr id="7" name="Text 3"/>
          <p:cNvSpPr/>
          <p:nvPr/>
        </p:nvSpPr>
        <p:spPr>
          <a:xfrm>
            <a:off x="2393394" y="5706308"/>
            <a:ext cx="10199013" cy="1066205"/>
          </a:xfrm>
          <a:prstGeom prst="rect">
            <a:avLst/>
          </a:prstGeom>
          <a:noFill/>
          <a:ln/>
        </p:spPr>
        <p:txBody>
          <a:bodyPr wrap="squar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Current scope for the project would be to do evaluations based on the set of parameters hardcoded into chatbot, later this can be further extended to cater to variety of industries by optimizing the parameter values.</a:t>
            </a:r>
            <a:endParaRPr lang="en-US" sz="1750" dirty="0"/>
          </a:p>
        </p:txBody>
      </p:sp>
      <p:pic>
        <p:nvPicPr>
          <p:cNvPr id="9" name="Picture 8" descr="A yellow letter in a circle&#10;&#10;Description automatically generated">
            <a:extLst>
              <a:ext uri="{FF2B5EF4-FFF2-40B4-BE49-F238E27FC236}">
                <a16:creationId xmlns:a16="http://schemas.microsoft.com/office/drawing/2014/main" id="{4D7EE6CB-FACD-5752-C509-88FDD01571B4}"/>
              </a:ext>
            </a:extLst>
          </p:cNvPr>
          <p:cNvPicPr>
            <a:picLocks noChangeAspect="1"/>
          </p:cNvPicPr>
          <p:nvPr/>
        </p:nvPicPr>
        <p:blipFill>
          <a:blip r:embed="rId5"/>
          <a:stretch>
            <a:fillRect/>
          </a:stretch>
        </p:blipFill>
        <p:spPr>
          <a:xfrm>
            <a:off x="13948168" y="7567887"/>
            <a:ext cx="682232" cy="66171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284559" y="2547891"/>
            <a:ext cx="8676561" cy="1134093"/>
          </a:xfrm>
          <a:prstGeom prst="rect">
            <a:avLst/>
          </a:prstGeom>
          <a:noFill/>
          <a:ln/>
        </p:spPr>
        <p:txBody>
          <a:bodyPr wrap="square" rtlCol="0" anchor="t"/>
          <a:lstStyle/>
          <a:p>
            <a:pPr>
              <a:lnSpc>
                <a:spcPts val="5468"/>
              </a:lnSpc>
            </a:pPr>
            <a:r>
              <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Minimum Viable Product</a:t>
            </a:r>
          </a:p>
        </p:txBody>
      </p:sp>
      <p:sp>
        <p:nvSpPr>
          <p:cNvPr id="6" name="Text 2"/>
          <p:cNvSpPr/>
          <p:nvPr/>
        </p:nvSpPr>
        <p:spPr>
          <a:xfrm>
            <a:off x="1188601" y="3998476"/>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Creating a chatbot which can accept a </a:t>
            </a:r>
            <a:r>
              <a:rPr lang="en-US" sz="1750" b="1" dirty="0">
                <a:solidFill>
                  <a:srgbClr val="CFCBBF"/>
                </a:solidFill>
                <a:latin typeface="Raleway" pitchFamily="34" charset="0"/>
                <a:ea typeface="Raleway" pitchFamily="34" charset="-122"/>
                <a:cs typeface="Raleway" pitchFamily="34" charset="-120"/>
              </a:rPr>
              <a:t>pdf document</a:t>
            </a:r>
            <a:r>
              <a:rPr lang="en-US" sz="1750" dirty="0">
                <a:solidFill>
                  <a:srgbClr val="CFCBBF"/>
                </a:solidFill>
                <a:latin typeface="Raleway" pitchFamily="34" charset="0"/>
                <a:ea typeface="Raleway" pitchFamily="34" charset="-122"/>
                <a:cs typeface="Raleway" pitchFamily="34" charset="-120"/>
              </a:rPr>
              <a:t> as input.</a:t>
            </a:r>
            <a:endParaRPr lang="en-US" sz="1750" dirty="0"/>
          </a:p>
        </p:txBody>
      </p:sp>
      <p:sp>
        <p:nvSpPr>
          <p:cNvPr id="7" name="Text 3"/>
          <p:cNvSpPr/>
          <p:nvPr/>
        </p:nvSpPr>
        <p:spPr>
          <a:xfrm>
            <a:off x="1188601" y="4442698"/>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Chatbot should be </a:t>
            </a:r>
            <a:r>
              <a:rPr lang="en-US" sz="1750" b="1" dirty="0">
                <a:solidFill>
                  <a:srgbClr val="CFCBBF"/>
                </a:solidFill>
                <a:latin typeface="Raleway" pitchFamily="34" charset="0"/>
                <a:ea typeface="Raleway" pitchFamily="34" charset="-122"/>
                <a:cs typeface="Raleway" pitchFamily="34" charset="-120"/>
              </a:rPr>
              <a:t>context aware</a:t>
            </a:r>
            <a:r>
              <a:rPr lang="en-US" sz="1750" dirty="0">
                <a:solidFill>
                  <a:srgbClr val="CFCBBF"/>
                </a:solidFill>
                <a:latin typeface="Raleway" pitchFamily="34" charset="0"/>
                <a:ea typeface="Raleway" pitchFamily="34" charset="-122"/>
                <a:cs typeface="Raleway" pitchFamily="34" charset="-120"/>
              </a:rPr>
              <a:t> and does </a:t>
            </a:r>
            <a:r>
              <a:rPr lang="en-US" sz="1750" b="1" dirty="0">
                <a:solidFill>
                  <a:srgbClr val="CFCBBF"/>
                </a:solidFill>
                <a:latin typeface="Raleway" pitchFamily="34" charset="0"/>
                <a:ea typeface="Raleway" pitchFamily="34" charset="-122"/>
                <a:cs typeface="Raleway" pitchFamily="34" charset="-120"/>
              </a:rPr>
              <a:t>Natural Language Processing</a:t>
            </a:r>
            <a:r>
              <a:rPr lang="en-US" sz="1750" dirty="0">
                <a:solidFill>
                  <a:srgbClr val="CFCBBF"/>
                </a:solidFill>
                <a:latin typeface="Raleway" pitchFamily="34" charset="0"/>
                <a:ea typeface="Raleway" pitchFamily="34" charset="-122"/>
                <a:cs typeface="Raleway" pitchFamily="34" charset="-120"/>
              </a:rPr>
              <a:t>.</a:t>
            </a:r>
            <a:endParaRPr lang="en-US" sz="1750" dirty="0"/>
          </a:p>
        </p:txBody>
      </p:sp>
      <p:sp>
        <p:nvSpPr>
          <p:cNvPr id="8" name="Text 4"/>
          <p:cNvSpPr/>
          <p:nvPr/>
        </p:nvSpPr>
        <p:spPr>
          <a:xfrm>
            <a:off x="1188601" y="5242322"/>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It should be able to </a:t>
            </a:r>
            <a:r>
              <a:rPr lang="en-US" sz="1750" b="1" dirty="0">
                <a:solidFill>
                  <a:srgbClr val="CFCBBF"/>
                </a:solidFill>
                <a:latin typeface="Raleway" pitchFamily="34" charset="0"/>
                <a:ea typeface="Raleway" pitchFamily="34" charset="-122"/>
                <a:cs typeface="Raleway" pitchFamily="34" charset="-120"/>
              </a:rPr>
              <a:t>understand and summarize the text</a:t>
            </a:r>
            <a:r>
              <a:rPr lang="en-US" sz="1750" dirty="0">
                <a:solidFill>
                  <a:srgbClr val="CFCBBF"/>
                </a:solidFill>
                <a:latin typeface="Raleway" pitchFamily="34" charset="0"/>
                <a:ea typeface="Raleway" pitchFamily="34" charset="-122"/>
                <a:cs typeface="Raleway" pitchFamily="34" charset="-120"/>
              </a:rPr>
              <a:t> from the uploaded document and return an output.</a:t>
            </a:r>
            <a:endParaRPr lang="en-US" sz="1750" dirty="0"/>
          </a:p>
        </p:txBody>
      </p:sp>
      <p:pic>
        <p:nvPicPr>
          <p:cNvPr id="11" name="Picture 10" descr="A yellow letter in a circle&#10;&#10;Description automatically generated">
            <a:extLst>
              <a:ext uri="{FF2B5EF4-FFF2-40B4-BE49-F238E27FC236}">
                <a16:creationId xmlns:a16="http://schemas.microsoft.com/office/drawing/2014/main" id="{525DB9DE-1DF3-F491-72BE-FF4551D05A1F}"/>
              </a:ext>
            </a:extLst>
          </p:cNvPr>
          <p:cNvPicPr>
            <a:picLocks noChangeAspect="1"/>
          </p:cNvPicPr>
          <p:nvPr/>
        </p:nvPicPr>
        <p:blipFill>
          <a:blip r:embed="rId5"/>
          <a:stretch>
            <a:fillRect/>
          </a:stretch>
        </p:blipFill>
        <p:spPr>
          <a:xfrm>
            <a:off x="13948168" y="7567887"/>
            <a:ext cx="682232" cy="66171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862"/>
          </a:xfrm>
          <a:prstGeom prst="rect">
            <a:avLst/>
          </a:prstGeom>
          <a:solidFill>
            <a:srgbClr val="1B1C1D"/>
          </a:solidFill>
          <a:ln/>
        </p:spPr>
        <p:txBody>
          <a:bodyPr/>
          <a:lstStyle/>
          <a:p>
            <a:endParaRPr lang="en-IN"/>
          </a:p>
        </p:txBody>
      </p:sp>
      <p:sp>
        <p:nvSpPr>
          <p:cNvPr id="4" name="Text 1"/>
          <p:cNvSpPr/>
          <p:nvPr/>
        </p:nvSpPr>
        <p:spPr>
          <a:xfrm>
            <a:off x="2315766" y="578882"/>
            <a:ext cx="5262563" cy="657820"/>
          </a:xfrm>
          <a:prstGeom prst="rect">
            <a:avLst/>
          </a:prstGeom>
          <a:noFill/>
          <a:ln/>
        </p:spPr>
        <p:txBody>
          <a:bodyPr wrap="none" rtlCol="0" anchor="t"/>
          <a:lstStyle/>
          <a:p>
            <a:pPr marL="0" indent="0">
              <a:lnSpc>
                <a:spcPts val="5180"/>
              </a:lnSpc>
              <a:buNone/>
            </a:pPr>
            <a:r>
              <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Methodology</a:t>
            </a:r>
          </a:p>
        </p:txBody>
      </p:sp>
      <p:sp>
        <p:nvSpPr>
          <p:cNvPr id="5" name="Shape 2"/>
          <p:cNvSpPr/>
          <p:nvPr/>
        </p:nvSpPr>
        <p:spPr>
          <a:xfrm>
            <a:off x="2315766" y="1657707"/>
            <a:ext cx="4894183" cy="2559606"/>
          </a:xfrm>
          <a:prstGeom prst="roundRect">
            <a:avLst>
              <a:gd name="adj" fmla="val 2467"/>
            </a:avLst>
          </a:prstGeom>
          <a:solidFill>
            <a:srgbClr val="2D3033"/>
          </a:solidFill>
          <a:ln/>
        </p:spPr>
        <p:txBody>
          <a:bodyPr/>
          <a:lstStyle/>
          <a:p>
            <a:endParaRPr lang="en-IN"/>
          </a:p>
        </p:txBody>
      </p:sp>
      <p:sp>
        <p:nvSpPr>
          <p:cNvPr id="6" name="Text 3"/>
          <p:cNvSpPr/>
          <p:nvPr/>
        </p:nvSpPr>
        <p:spPr>
          <a:xfrm>
            <a:off x="2526268" y="1868210"/>
            <a:ext cx="2631281" cy="328851"/>
          </a:xfrm>
          <a:prstGeom prst="rect">
            <a:avLst/>
          </a:prstGeom>
          <a:noFill/>
          <a:ln/>
        </p:spPr>
        <p:txBody>
          <a:bodyPr wrap="none" rtlCol="0" anchor="t"/>
          <a:lstStyle/>
          <a:p>
            <a:pPr marL="0" indent="0">
              <a:lnSpc>
                <a:spcPts val="2590"/>
              </a:lnSpc>
              <a:buNone/>
            </a:pPr>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LangChain</a:t>
            </a:r>
            <a:endPar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endParaRPr>
          </a:p>
        </p:txBody>
      </p:sp>
      <p:sp>
        <p:nvSpPr>
          <p:cNvPr id="7" name="Text 4"/>
          <p:cNvSpPr/>
          <p:nvPr/>
        </p:nvSpPr>
        <p:spPr>
          <a:xfrm>
            <a:off x="2526268" y="2323267"/>
            <a:ext cx="4473178" cy="1683544"/>
          </a:xfrm>
          <a:prstGeom prst="rect">
            <a:avLst/>
          </a:prstGeom>
          <a:noFill/>
          <a:ln/>
        </p:spPr>
        <p:txBody>
          <a:bodyPr wrap="square" rtlCol="0" anchor="t"/>
          <a:lstStyle/>
          <a:p>
            <a:pPr marL="0" indent="0">
              <a:lnSpc>
                <a:spcPts val="2652"/>
              </a:lnSpc>
              <a:buNone/>
            </a:pPr>
            <a:r>
              <a:rPr lang="en-US" sz="1658" dirty="0">
                <a:solidFill>
                  <a:srgbClr val="CFCBBF"/>
                </a:solidFill>
                <a:latin typeface="Raleway" pitchFamily="34" charset="0"/>
                <a:ea typeface="Raleway" pitchFamily="34" charset="-122"/>
                <a:cs typeface="Raleway" pitchFamily="34" charset="-120"/>
              </a:rPr>
              <a:t>LangChain is an application development framework for Large Language Models (LLMs). It provides a set of abstractions and tools to build applications with LLMs as a core component.</a:t>
            </a:r>
            <a:endParaRPr lang="en-US" sz="1658" dirty="0"/>
          </a:p>
        </p:txBody>
      </p:sp>
      <p:sp>
        <p:nvSpPr>
          <p:cNvPr id="8" name="Shape 5"/>
          <p:cNvSpPr/>
          <p:nvPr/>
        </p:nvSpPr>
        <p:spPr>
          <a:xfrm>
            <a:off x="7420451" y="1657707"/>
            <a:ext cx="4894183" cy="2559606"/>
          </a:xfrm>
          <a:prstGeom prst="roundRect">
            <a:avLst>
              <a:gd name="adj" fmla="val 2467"/>
            </a:avLst>
          </a:prstGeom>
          <a:solidFill>
            <a:srgbClr val="2D3033"/>
          </a:solidFill>
          <a:ln/>
        </p:spPr>
        <p:txBody>
          <a:bodyPr/>
          <a:lstStyle/>
          <a:p>
            <a:endParaRPr lang="en-IN"/>
          </a:p>
        </p:txBody>
      </p:sp>
      <p:sp>
        <p:nvSpPr>
          <p:cNvPr id="9" name="Text 6"/>
          <p:cNvSpPr/>
          <p:nvPr/>
        </p:nvSpPr>
        <p:spPr>
          <a:xfrm>
            <a:off x="7630954" y="1868210"/>
            <a:ext cx="2992279" cy="328851"/>
          </a:xfrm>
          <a:prstGeom prst="rect">
            <a:avLst/>
          </a:prstGeom>
          <a:noFill/>
          <a:ln/>
        </p:spPr>
        <p:txBody>
          <a:bodyPr wrap="none" rtlCol="0" anchor="t"/>
          <a:lstStyle/>
          <a:p>
            <a:pPr marL="0" indent="0">
              <a:lnSpc>
                <a:spcPts val="2590"/>
              </a:lnSpc>
              <a:buNone/>
            </a:pPr>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Ollama</a:t>
            </a:r>
            <a:r>
              <a:rPr lang="en-US" sz="2072" dirty="0">
                <a:solidFill>
                  <a:srgbClr val="AE8625"/>
                </a:solidFill>
                <a:latin typeface="Prata" pitchFamily="34" charset="0"/>
                <a:ea typeface="Prata" pitchFamily="34" charset="-122"/>
                <a:cs typeface="Prata" pitchFamily="34" charset="-120"/>
              </a:rPr>
              <a:t> </a:t>
            </a:r>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(Llama2 model)</a:t>
            </a:r>
          </a:p>
        </p:txBody>
      </p:sp>
      <p:sp>
        <p:nvSpPr>
          <p:cNvPr id="10" name="Text 7"/>
          <p:cNvSpPr/>
          <p:nvPr/>
        </p:nvSpPr>
        <p:spPr>
          <a:xfrm>
            <a:off x="7630954" y="2323267"/>
            <a:ext cx="4473178" cy="1683544"/>
          </a:xfrm>
          <a:prstGeom prst="rect">
            <a:avLst/>
          </a:prstGeom>
          <a:noFill/>
          <a:ln/>
        </p:spPr>
        <p:txBody>
          <a:bodyPr wrap="square" rtlCol="0" anchor="t"/>
          <a:lstStyle/>
          <a:p>
            <a:pPr marL="0" indent="0">
              <a:lnSpc>
                <a:spcPts val="2652"/>
              </a:lnSpc>
              <a:buNone/>
            </a:pPr>
            <a:r>
              <a:rPr lang="en-US" sz="1658" dirty="0">
                <a:solidFill>
                  <a:srgbClr val="CFCBBF"/>
                </a:solidFill>
                <a:latin typeface="Raleway" pitchFamily="34" charset="0"/>
                <a:ea typeface="Raleway" pitchFamily="34" charset="-122"/>
                <a:cs typeface="Raleway" pitchFamily="34" charset="-120"/>
              </a:rPr>
              <a:t>Ollama is an open-source language model based on the Llama2 architecture. It is a powerful and flexible model that can be used for a variety of natural language processing tasks.</a:t>
            </a:r>
            <a:endParaRPr lang="en-US" sz="1658" dirty="0"/>
          </a:p>
        </p:txBody>
      </p:sp>
      <p:sp>
        <p:nvSpPr>
          <p:cNvPr id="11" name="Shape 8"/>
          <p:cNvSpPr/>
          <p:nvPr/>
        </p:nvSpPr>
        <p:spPr>
          <a:xfrm>
            <a:off x="2315766" y="4427815"/>
            <a:ext cx="4894183" cy="3225165"/>
          </a:xfrm>
          <a:prstGeom prst="roundRect">
            <a:avLst>
              <a:gd name="adj" fmla="val 1958"/>
            </a:avLst>
          </a:prstGeom>
          <a:solidFill>
            <a:srgbClr val="2D3033"/>
          </a:solidFill>
          <a:ln/>
        </p:spPr>
        <p:txBody>
          <a:bodyPr/>
          <a:lstStyle/>
          <a:p>
            <a:endParaRPr lang="en-IN"/>
          </a:p>
        </p:txBody>
      </p:sp>
      <p:sp>
        <p:nvSpPr>
          <p:cNvPr id="12" name="Text 9"/>
          <p:cNvSpPr/>
          <p:nvPr/>
        </p:nvSpPr>
        <p:spPr>
          <a:xfrm>
            <a:off x="2526268" y="4638318"/>
            <a:ext cx="2631281" cy="328851"/>
          </a:xfrm>
          <a:prstGeom prst="rect">
            <a:avLst/>
          </a:prstGeom>
          <a:noFill/>
          <a:ln/>
        </p:spPr>
        <p:txBody>
          <a:bodyPr wrap="none" rtlCol="0" anchor="t"/>
          <a:lstStyle/>
          <a:p>
            <a:pPr marL="0" indent="0">
              <a:lnSpc>
                <a:spcPts val="2590"/>
              </a:lnSpc>
              <a:buNone/>
            </a:pPr>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ChainLit</a:t>
            </a:r>
          </a:p>
        </p:txBody>
      </p:sp>
      <p:sp>
        <p:nvSpPr>
          <p:cNvPr id="13" name="Text 10"/>
          <p:cNvSpPr/>
          <p:nvPr/>
        </p:nvSpPr>
        <p:spPr>
          <a:xfrm>
            <a:off x="2526268" y="5093375"/>
            <a:ext cx="4473178" cy="1683544"/>
          </a:xfrm>
          <a:prstGeom prst="rect">
            <a:avLst/>
          </a:prstGeom>
          <a:noFill/>
          <a:ln/>
        </p:spPr>
        <p:txBody>
          <a:bodyPr wrap="square" rtlCol="0" anchor="t"/>
          <a:lstStyle/>
          <a:p>
            <a:pPr marL="0" indent="0">
              <a:lnSpc>
                <a:spcPts val="2652"/>
              </a:lnSpc>
              <a:buNone/>
            </a:pPr>
            <a:r>
              <a:rPr lang="en-US" sz="1658" dirty="0">
                <a:solidFill>
                  <a:srgbClr val="CFCBBF"/>
                </a:solidFill>
                <a:latin typeface="Raleway" pitchFamily="34" charset="0"/>
                <a:ea typeface="Raleway" pitchFamily="34" charset="-122"/>
                <a:cs typeface="Raleway" pitchFamily="34" charset="-120"/>
              </a:rPr>
              <a:t>ChainLit is an open-source Python platform for deploying and running LLM-based applications. It provides a set of tools and utilities to simplify the process of building and deploying LLM-powered applications.</a:t>
            </a:r>
            <a:endParaRPr lang="en-US" sz="1658" dirty="0"/>
          </a:p>
        </p:txBody>
      </p:sp>
      <p:sp>
        <p:nvSpPr>
          <p:cNvPr id="14" name="Shape 11"/>
          <p:cNvSpPr/>
          <p:nvPr/>
        </p:nvSpPr>
        <p:spPr>
          <a:xfrm>
            <a:off x="7420451" y="4440007"/>
            <a:ext cx="4894183" cy="3225165"/>
          </a:xfrm>
          <a:prstGeom prst="roundRect">
            <a:avLst>
              <a:gd name="adj" fmla="val 1958"/>
            </a:avLst>
          </a:prstGeom>
          <a:solidFill>
            <a:srgbClr val="2D3033"/>
          </a:solidFill>
          <a:ln/>
        </p:spPr>
        <p:txBody>
          <a:bodyPr/>
          <a:lstStyle/>
          <a:p>
            <a:endParaRPr lang="en-IN"/>
          </a:p>
        </p:txBody>
      </p:sp>
      <p:sp>
        <p:nvSpPr>
          <p:cNvPr id="15" name="Text 12"/>
          <p:cNvSpPr/>
          <p:nvPr/>
        </p:nvSpPr>
        <p:spPr>
          <a:xfrm>
            <a:off x="7630954" y="4638318"/>
            <a:ext cx="4473178" cy="657701"/>
          </a:xfrm>
          <a:prstGeom prst="rect">
            <a:avLst/>
          </a:prstGeom>
          <a:noFill/>
          <a:ln/>
        </p:spPr>
        <p:txBody>
          <a:bodyPr wrap="square" rtlCol="0" anchor="t"/>
          <a:lstStyle/>
          <a:p>
            <a:pPr marL="0" indent="0">
              <a:lnSpc>
                <a:spcPts val="2590"/>
              </a:lnSpc>
              <a:buNone/>
            </a:pPr>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Retrieval</a:t>
            </a:r>
            <a:r>
              <a:rPr lang="en-US" sz="2072" dirty="0">
                <a:solidFill>
                  <a:srgbClr val="AE8625"/>
                </a:solidFill>
                <a:latin typeface="Prata" pitchFamily="34" charset="0"/>
                <a:ea typeface="Prata" pitchFamily="34" charset="-122"/>
                <a:cs typeface="Prata" pitchFamily="34" charset="-120"/>
              </a:rPr>
              <a:t> </a:t>
            </a:r>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Augmented Generation (RAG)</a:t>
            </a:r>
          </a:p>
        </p:txBody>
      </p:sp>
      <p:sp>
        <p:nvSpPr>
          <p:cNvPr id="16" name="Text 13"/>
          <p:cNvSpPr/>
          <p:nvPr/>
        </p:nvSpPr>
        <p:spPr>
          <a:xfrm>
            <a:off x="7630954" y="5422225"/>
            <a:ext cx="4473178" cy="2020253"/>
          </a:xfrm>
          <a:prstGeom prst="rect">
            <a:avLst/>
          </a:prstGeom>
          <a:noFill/>
          <a:ln/>
        </p:spPr>
        <p:txBody>
          <a:bodyPr wrap="square" rtlCol="0" anchor="t"/>
          <a:lstStyle/>
          <a:p>
            <a:pPr marL="0" indent="0">
              <a:lnSpc>
                <a:spcPts val="2652"/>
              </a:lnSpc>
              <a:buNone/>
            </a:pPr>
            <a:r>
              <a:rPr lang="en-US" sz="1658" dirty="0">
                <a:solidFill>
                  <a:srgbClr val="CFCBBF"/>
                </a:solidFill>
                <a:latin typeface="Raleway" pitchFamily="34" charset="0"/>
                <a:ea typeface="Raleway" pitchFamily="34" charset="-122"/>
                <a:cs typeface="Raleway" pitchFamily="34" charset="-120"/>
              </a:rPr>
              <a:t>Retrieval Augmented Generation (RAG) is an approach used to feed custom data filtering features to a chatbot. It combines the power of large language models with the ability to retrieve and incorporate relevant information from external sources.</a:t>
            </a:r>
            <a:endParaRPr lang="en-US" sz="1658" dirty="0"/>
          </a:p>
        </p:txBody>
      </p:sp>
      <p:pic>
        <p:nvPicPr>
          <p:cNvPr id="18" name="Picture 17" descr="A yellow letter in a circle&#10;&#10;Description automatically generated">
            <a:extLst>
              <a:ext uri="{FF2B5EF4-FFF2-40B4-BE49-F238E27FC236}">
                <a16:creationId xmlns:a16="http://schemas.microsoft.com/office/drawing/2014/main" id="{1EEA5490-54FD-9306-688D-BA5F78411716}"/>
              </a:ext>
            </a:extLst>
          </p:cNvPr>
          <p:cNvPicPr>
            <a:picLocks noChangeAspect="1"/>
          </p:cNvPicPr>
          <p:nvPr/>
        </p:nvPicPr>
        <p:blipFill>
          <a:blip r:embed="rId4"/>
          <a:stretch>
            <a:fillRect/>
          </a:stretch>
        </p:blipFill>
        <p:spPr>
          <a:xfrm>
            <a:off x="13948168" y="7567887"/>
            <a:ext cx="682232" cy="66171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43712" y="452878"/>
            <a:ext cx="6352032" cy="1149501"/>
          </a:xfrm>
          <a:prstGeom prst="rect">
            <a:avLst/>
          </a:prstGeom>
          <a:noFill/>
          <a:ln/>
        </p:spPr>
        <p:txBody>
          <a:bodyPr wrap="none" rtlCol="0" anchor="t"/>
          <a:lstStyle/>
          <a:p>
            <a:pPr>
              <a:lnSpc>
                <a:spcPts val="5180"/>
              </a:lnSpc>
            </a:pPr>
            <a:r>
              <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RAG Architecture</a:t>
            </a:r>
          </a:p>
        </p:txBody>
      </p:sp>
      <p:sp>
        <p:nvSpPr>
          <p:cNvPr id="6" name="Text 2"/>
          <p:cNvSpPr/>
          <p:nvPr/>
        </p:nvSpPr>
        <p:spPr>
          <a:xfrm>
            <a:off x="833200" y="1275493"/>
            <a:ext cx="8225456" cy="2487811"/>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Retrieval Augmented Generation (RAG) is an approach used to feed custom data filtering feature to a chatbot. It combines the power of large language models (LLMs) with the ability to retrieve and incorporate relevant information from external sources. This allows the chatbot to provide more accurate and contextual responses by leveraging both the broad knowledge of the LLM and the specific information retrieved from the custom data sources.</a:t>
            </a:r>
            <a:endParaRPr lang="en-US" sz="1750" dirty="0"/>
          </a:p>
        </p:txBody>
      </p:sp>
      <p:pic>
        <p:nvPicPr>
          <p:cNvPr id="8" name="Picture 7" descr="A yellow letter in a circle&#10;&#10;Description automatically generated">
            <a:extLst>
              <a:ext uri="{FF2B5EF4-FFF2-40B4-BE49-F238E27FC236}">
                <a16:creationId xmlns:a16="http://schemas.microsoft.com/office/drawing/2014/main" id="{5BCF43A5-8632-C0E6-F8B8-51933A8ED04F}"/>
              </a:ext>
            </a:extLst>
          </p:cNvPr>
          <p:cNvPicPr>
            <a:picLocks noChangeAspect="1"/>
          </p:cNvPicPr>
          <p:nvPr/>
        </p:nvPicPr>
        <p:blipFill>
          <a:blip r:embed="rId5"/>
          <a:stretch>
            <a:fillRect/>
          </a:stretch>
        </p:blipFill>
        <p:spPr>
          <a:xfrm>
            <a:off x="13948168" y="7567887"/>
            <a:ext cx="682232" cy="661713"/>
          </a:xfrm>
          <a:prstGeom prst="rect">
            <a:avLst/>
          </a:prstGeom>
        </p:spPr>
      </p:pic>
      <p:pic>
        <p:nvPicPr>
          <p:cNvPr id="9" name="Picture 2" descr="Image description">
            <a:extLst>
              <a:ext uri="{FF2B5EF4-FFF2-40B4-BE49-F238E27FC236}">
                <a16:creationId xmlns:a16="http://schemas.microsoft.com/office/drawing/2014/main" id="{254380C2-704C-C6F9-DBA8-CD23791440CA}"/>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904156" y="3621468"/>
            <a:ext cx="11129348" cy="42772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sp>
        <p:nvSpPr>
          <p:cNvPr id="4" name="Text 1"/>
          <p:cNvSpPr/>
          <p:nvPr/>
        </p:nvSpPr>
        <p:spPr>
          <a:xfrm>
            <a:off x="524257" y="365761"/>
            <a:ext cx="6400800" cy="841247"/>
          </a:xfrm>
          <a:prstGeom prst="rect">
            <a:avLst/>
          </a:prstGeom>
          <a:noFill/>
          <a:ln/>
        </p:spPr>
        <p:txBody>
          <a:bodyPr wrap="none" rtlCol="0" anchor="t"/>
          <a:lstStyle/>
          <a:p>
            <a:pPr indent="0">
              <a:lnSpc>
                <a:spcPts val="5180"/>
              </a:lnSpc>
              <a:buNone/>
            </a:pPr>
            <a:r>
              <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rPr>
              <a:t>Phase I – Criteria</a:t>
            </a:r>
          </a:p>
        </p:txBody>
      </p:sp>
      <p:sp>
        <p:nvSpPr>
          <p:cNvPr id="5" name="Text 2"/>
          <p:cNvSpPr/>
          <p:nvPr/>
        </p:nvSpPr>
        <p:spPr>
          <a:xfrm>
            <a:off x="390145" y="1207008"/>
            <a:ext cx="7068716" cy="6593014"/>
          </a:xfrm>
          <a:prstGeom prst="rect">
            <a:avLst/>
          </a:prstGeom>
          <a:noFill/>
          <a:ln/>
        </p:spPr>
        <p:txBody>
          <a:bodyPr wrap="square" rtlCol="0" anchor="t"/>
          <a:lstStyle/>
          <a:p>
            <a:pPr>
              <a:lnSpc>
                <a:spcPct val="150000"/>
              </a:lnSpc>
            </a:pPr>
            <a:r>
              <a:rPr lang="en-US" sz="3200" dirty="0">
                <a:solidFill>
                  <a:srgbClr val="CFCBBF"/>
                </a:solidFill>
                <a:latin typeface="Raleway" pitchFamily="34" charset="0"/>
              </a:rPr>
              <a:t>There were a total of </a:t>
            </a:r>
            <a:r>
              <a:rPr lang="en-US" sz="3200" b="1" dirty="0">
                <a:solidFill>
                  <a:srgbClr val="CFCBBF"/>
                </a:solidFill>
                <a:latin typeface="Raleway" pitchFamily="34" charset="0"/>
              </a:rPr>
              <a:t>5 criteria </a:t>
            </a:r>
            <a:r>
              <a:rPr lang="en-US" sz="3200" dirty="0">
                <a:solidFill>
                  <a:srgbClr val="CFCBBF"/>
                </a:solidFill>
                <a:latin typeface="Raleway" pitchFamily="34" charset="0"/>
              </a:rPr>
              <a:t>and </a:t>
            </a:r>
            <a:r>
              <a:rPr lang="en-US" sz="3200" b="1" dirty="0">
                <a:solidFill>
                  <a:srgbClr val="CFCBBF"/>
                </a:solidFill>
                <a:latin typeface="Raleway" pitchFamily="34" charset="0"/>
              </a:rPr>
              <a:t>30 meta evaluation </a:t>
            </a:r>
            <a:r>
              <a:rPr lang="en-US" sz="3200" dirty="0">
                <a:solidFill>
                  <a:srgbClr val="CFCBBF"/>
                </a:solidFill>
                <a:latin typeface="Raleway" pitchFamily="34" charset="0"/>
              </a:rPr>
              <a:t>standards in which we had to score any primary evaluation.</a:t>
            </a:r>
          </a:p>
          <a:p>
            <a:pPr>
              <a:lnSpc>
                <a:spcPct val="150000"/>
              </a:lnSpc>
            </a:pPr>
            <a:r>
              <a:rPr lang="en-US" sz="3200" dirty="0">
                <a:solidFill>
                  <a:srgbClr val="CFCBBF"/>
                </a:solidFill>
                <a:latin typeface="Raleway" pitchFamily="34" charset="0"/>
              </a:rPr>
              <a:t>Utility Standards</a:t>
            </a:r>
          </a:p>
          <a:p>
            <a:pPr>
              <a:lnSpc>
                <a:spcPct val="150000"/>
              </a:lnSpc>
            </a:pPr>
            <a:r>
              <a:rPr lang="en-US" sz="3200" dirty="0">
                <a:solidFill>
                  <a:srgbClr val="CFCBBF"/>
                </a:solidFill>
                <a:latin typeface="Raleway" pitchFamily="34" charset="0"/>
              </a:rPr>
              <a:t>Feasibility Standards</a:t>
            </a:r>
          </a:p>
          <a:p>
            <a:pPr>
              <a:lnSpc>
                <a:spcPct val="150000"/>
              </a:lnSpc>
            </a:pPr>
            <a:r>
              <a:rPr lang="en-US" sz="3200" dirty="0">
                <a:solidFill>
                  <a:srgbClr val="CFCBBF"/>
                </a:solidFill>
                <a:latin typeface="Raleway" pitchFamily="34" charset="0"/>
              </a:rPr>
              <a:t>Propriety standards</a:t>
            </a:r>
          </a:p>
          <a:p>
            <a:pPr>
              <a:lnSpc>
                <a:spcPct val="150000"/>
              </a:lnSpc>
            </a:pPr>
            <a:r>
              <a:rPr lang="en-US" sz="36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rPr>
              <a:t>Accuracy Standards</a:t>
            </a:r>
          </a:p>
          <a:p>
            <a:pPr>
              <a:lnSpc>
                <a:spcPct val="150000"/>
              </a:lnSpc>
            </a:pPr>
            <a:r>
              <a:rPr lang="en-US" sz="3200" dirty="0">
                <a:solidFill>
                  <a:srgbClr val="CFCBBF"/>
                </a:solidFill>
                <a:latin typeface="Raleway" pitchFamily="34" charset="0"/>
              </a:rPr>
              <a:t>Evaluation Accountability Criteria</a:t>
            </a:r>
          </a:p>
        </p:txBody>
      </p:sp>
      <p:pic>
        <p:nvPicPr>
          <p:cNvPr id="9" name="Image 1" descr="preencoded.png"/>
          <p:cNvPicPr>
            <a:picLocks noChangeAspect="1"/>
          </p:cNvPicPr>
          <p:nvPr/>
        </p:nvPicPr>
        <p:blipFill>
          <a:blip r:embed="rId4"/>
          <a:stretch>
            <a:fillRect/>
          </a:stretch>
        </p:blipFill>
        <p:spPr>
          <a:xfrm>
            <a:off x="7593806" y="0"/>
            <a:ext cx="7036594" cy="8229600"/>
          </a:xfrm>
          <a:prstGeom prst="rect">
            <a:avLst/>
          </a:prstGeom>
        </p:spPr>
      </p:pic>
      <p:pic>
        <p:nvPicPr>
          <p:cNvPr id="10" name="Picture 9" descr="A yellow letter in a circle&#10;&#10;Description automatically generated">
            <a:extLst>
              <a:ext uri="{FF2B5EF4-FFF2-40B4-BE49-F238E27FC236}">
                <a16:creationId xmlns:a16="http://schemas.microsoft.com/office/drawing/2014/main" id="{F0EB10AC-312D-6901-D182-351720B572B6}"/>
              </a:ext>
            </a:extLst>
          </p:cNvPr>
          <p:cNvPicPr>
            <a:picLocks noChangeAspect="1"/>
          </p:cNvPicPr>
          <p:nvPr/>
        </p:nvPicPr>
        <p:blipFill>
          <a:blip r:embed="rId5"/>
          <a:stretch>
            <a:fillRect/>
          </a:stretch>
        </p:blipFill>
        <p:spPr>
          <a:xfrm>
            <a:off x="13948168" y="7567887"/>
            <a:ext cx="682232" cy="661713"/>
          </a:xfrm>
          <a:prstGeom prst="rect">
            <a:avLst/>
          </a:prstGeom>
        </p:spPr>
      </p:pic>
    </p:spTree>
    <p:extLst>
      <p:ext uri="{BB962C8B-B14F-4D97-AF65-F5344CB8AC3E}">
        <p14:creationId xmlns:p14="http://schemas.microsoft.com/office/powerpoint/2010/main" val="913011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sp>
        <p:nvSpPr>
          <p:cNvPr id="4" name="Text 1"/>
          <p:cNvSpPr/>
          <p:nvPr/>
        </p:nvSpPr>
        <p:spPr>
          <a:xfrm>
            <a:off x="1531000" y="979432"/>
            <a:ext cx="6020205" cy="896160"/>
          </a:xfrm>
          <a:prstGeom prst="rect">
            <a:avLst/>
          </a:prstGeom>
          <a:noFill/>
          <a:ln/>
        </p:spPr>
        <p:txBody>
          <a:bodyPr wrap="none" rtlCol="0" anchor="t"/>
          <a:lstStyle/>
          <a:p>
            <a:pPr marL="0" indent="0">
              <a:lnSpc>
                <a:spcPts val="5468"/>
              </a:lnSpc>
              <a:buNone/>
            </a:pPr>
            <a:r>
              <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Phase II – Design</a:t>
            </a:r>
          </a:p>
        </p:txBody>
      </p:sp>
      <p:sp>
        <p:nvSpPr>
          <p:cNvPr id="5" name="Text 2"/>
          <p:cNvSpPr/>
          <p:nvPr/>
        </p:nvSpPr>
        <p:spPr>
          <a:xfrm>
            <a:off x="585216" y="1875592"/>
            <a:ext cx="7717535" cy="1806392"/>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sz="2800" dirty="0">
                <a:solidFill>
                  <a:srgbClr val="CFCBBF"/>
                </a:solidFill>
                <a:latin typeface="Raleway" pitchFamily="34" charset="0"/>
                <a:ea typeface="Raleway" pitchFamily="34" charset="-122"/>
                <a:cs typeface="Raleway" pitchFamily="34" charset="-120"/>
              </a:rPr>
              <a:t>We focused mainly on Accuracy. It has around </a:t>
            </a:r>
            <a:r>
              <a:rPr lang="en-US" sz="2800" b="1" dirty="0">
                <a:solidFill>
                  <a:srgbClr val="CFCBBF"/>
                </a:solidFill>
                <a:latin typeface="Raleway" pitchFamily="34" charset="0"/>
                <a:ea typeface="Raleway" pitchFamily="34" charset="-122"/>
                <a:cs typeface="Raleway" pitchFamily="34" charset="-120"/>
              </a:rPr>
              <a:t>8 meta-evaluation standards </a:t>
            </a:r>
            <a:r>
              <a:rPr lang="en-US" sz="2800" dirty="0">
                <a:solidFill>
                  <a:srgbClr val="CFCBBF"/>
                </a:solidFill>
                <a:latin typeface="Raleway" pitchFamily="34" charset="0"/>
                <a:ea typeface="Raleway" pitchFamily="34" charset="-122"/>
                <a:cs typeface="Raleway" pitchFamily="34" charset="-120"/>
              </a:rPr>
              <a:t>and Each of the standards have around </a:t>
            </a:r>
            <a:r>
              <a:rPr lang="en-US" sz="2800" b="1" dirty="0">
                <a:solidFill>
                  <a:srgbClr val="CFCBBF"/>
                </a:solidFill>
                <a:latin typeface="Raleway" pitchFamily="34" charset="0"/>
                <a:ea typeface="Raleway" pitchFamily="34" charset="-122"/>
                <a:cs typeface="Raleway" pitchFamily="34" charset="-120"/>
              </a:rPr>
              <a:t>6 question in it.</a:t>
            </a:r>
            <a:endParaRPr lang="en-US" sz="2800" b="1" dirty="0"/>
          </a:p>
        </p:txBody>
      </p:sp>
      <p:sp>
        <p:nvSpPr>
          <p:cNvPr id="6" name="Text 3"/>
          <p:cNvSpPr/>
          <p:nvPr/>
        </p:nvSpPr>
        <p:spPr>
          <a:xfrm>
            <a:off x="585216" y="3850006"/>
            <a:ext cx="7433287" cy="1415865"/>
          </a:xfrm>
          <a:prstGeom prst="rect">
            <a:avLst/>
          </a:prstGeom>
          <a:noFill/>
          <a:ln/>
        </p:spPr>
        <p:txBody>
          <a:bodyPr wrap="square" rtlCol="0" anchor="t"/>
          <a:lstStyle/>
          <a:p>
            <a:pPr marL="457200" indent="-457200">
              <a:lnSpc>
                <a:spcPts val="2799"/>
              </a:lnSpc>
              <a:buFont typeface="Arial" panose="020B0604020202020204" pitchFamily="34" charset="0"/>
              <a:buChar char="•"/>
            </a:pPr>
            <a:r>
              <a:rPr lang="en-US" sz="2800" dirty="0">
                <a:solidFill>
                  <a:srgbClr val="CFCBBF"/>
                </a:solidFill>
                <a:latin typeface="Raleway" pitchFamily="34" charset="0"/>
              </a:rPr>
              <a:t>Reframing the questions in a way that the response </a:t>
            </a:r>
            <a:r>
              <a:rPr lang="en-US" sz="2800" b="1" dirty="0">
                <a:solidFill>
                  <a:srgbClr val="CFCBBF"/>
                </a:solidFill>
                <a:latin typeface="Raleway" pitchFamily="34" charset="0"/>
              </a:rPr>
              <a:t>is True and False.</a:t>
            </a:r>
          </a:p>
        </p:txBody>
      </p:sp>
      <p:sp>
        <p:nvSpPr>
          <p:cNvPr id="7" name="Text 4"/>
          <p:cNvSpPr/>
          <p:nvPr/>
        </p:nvSpPr>
        <p:spPr>
          <a:xfrm>
            <a:off x="615309" y="5223198"/>
            <a:ext cx="7373099" cy="708209"/>
          </a:xfrm>
          <a:prstGeom prst="rect">
            <a:avLst/>
          </a:prstGeom>
          <a:noFill/>
          <a:ln/>
        </p:spPr>
        <p:txBody>
          <a:bodyPr wrap="none" rtlCol="0" anchor="t"/>
          <a:lstStyle/>
          <a:p>
            <a:pPr marL="457200" indent="-457200">
              <a:lnSpc>
                <a:spcPts val="2799"/>
              </a:lnSpc>
              <a:buFont typeface="Arial" panose="020B0604020202020204" pitchFamily="34" charset="0"/>
              <a:buChar char="•"/>
            </a:pPr>
            <a:r>
              <a:rPr lang="en-US" sz="2800" dirty="0">
                <a:solidFill>
                  <a:srgbClr val="CFCBBF"/>
                </a:solidFill>
                <a:latin typeface="Raleway" pitchFamily="34" charset="0"/>
              </a:rPr>
              <a:t>True gets </a:t>
            </a:r>
            <a:r>
              <a:rPr lang="en-US" sz="2800" b="1" dirty="0">
                <a:solidFill>
                  <a:srgbClr val="CFCBBF"/>
                </a:solidFill>
                <a:latin typeface="Raleway" pitchFamily="34" charset="0"/>
              </a:rPr>
              <a:t>score 1 and false a 0</a:t>
            </a:r>
            <a:r>
              <a:rPr lang="en-US" sz="1750" b="1" dirty="0">
                <a:solidFill>
                  <a:srgbClr val="CFCBBF"/>
                </a:solidFill>
                <a:latin typeface="Raleway" pitchFamily="34" charset="0"/>
                <a:ea typeface="Raleway" pitchFamily="34" charset="-122"/>
                <a:cs typeface="Raleway" pitchFamily="34" charset="-120"/>
              </a:rPr>
              <a:t>.</a:t>
            </a:r>
            <a:endParaRPr lang="en-US" sz="1750" b="1" dirty="0"/>
          </a:p>
        </p:txBody>
      </p:sp>
      <p:sp>
        <p:nvSpPr>
          <p:cNvPr id="8" name="Text 5"/>
          <p:cNvSpPr/>
          <p:nvPr/>
        </p:nvSpPr>
        <p:spPr>
          <a:xfrm>
            <a:off x="585216" y="6198774"/>
            <a:ext cx="7433287" cy="1533573"/>
          </a:xfrm>
          <a:prstGeom prst="rect">
            <a:avLst/>
          </a:prstGeom>
          <a:noFill/>
          <a:ln/>
        </p:spPr>
        <p:txBody>
          <a:bodyPr wrap="square" rtlCol="0" anchor="t"/>
          <a:lstStyle/>
          <a:p>
            <a:pPr marL="457200" indent="-457200">
              <a:lnSpc>
                <a:spcPts val="2799"/>
              </a:lnSpc>
              <a:buFont typeface="Arial" panose="020B0604020202020204" pitchFamily="34" charset="0"/>
              <a:buChar char="•"/>
            </a:pPr>
            <a:r>
              <a:rPr lang="en-US" sz="2800" dirty="0">
                <a:solidFill>
                  <a:srgbClr val="CFCBBF"/>
                </a:solidFill>
                <a:latin typeface="Raleway" pitchFamily="34" charset="0"/>
              </a:rPr>
              <a:t>Each criteria will be summed up and a </a:t>
            </a:r>
            <a:r>
              <a:rPr lang="en-US" sz="2800" b="1" dirty="0">
                <a:solidFill>
                  <a:srgbClr val="CFCBBF"/>
                </a:solidFill>
                <a:latin typeface="Raleway" pitchFamily="34" charset="0"/>
              </a:rPr>
              <a:t>mathematical formula determines the final score.</a:t>
            </a:r>
          </a:p>
        </p:txBody>
      </p:sp>
      <p:pic>
        <p:nvPicPr>
          <p:cNvPr id="9" name="Image 1" descr="preencoded.png"/>
          <p:cNvPicPr>
            <a:picLocks noChangeAspect="1"/>
          </p:cNvPicPr>
          <p:nvPr/>
        </p:nvPicPr>
        <p:blipFill>
          <a:blip r:embed="rId4"/>
          <a:stretch>
            <a:fillRect/>
          </a:stretch>
        </p:blipFill>
        <p:spPr>
          <a:xfrm>
            <a:off x="8575215" y="1460636"/>
            <a:ext cx="5671090" cy="5671090"/>
          </a:xfrm>
          <a:prstGeom prst="rect">
            <a:avLst/>
          </a:prstGeom>
        </p:spPr>
      </p:pic>
      <p:pic>
        <p:nvPicPr>
          <p:cNvPr id="11" name="Picture 10" descr="A yellow letter in a circle&#10;&#10;Description automatically generated">
            <a:extLst>
              <a:ext uri="{FF2B5EF4-FFF2-40B4-BE49-F238E27FC236}">
                <a16:creationId xmlns:a16="http://schemas.microsoft.com/office/drawing/2014/main" id="{F7C9C1F5-A503-45E6-99E9-5479B9D8F9F6}"/>
              </a:ext>
            </a:extLst>
          </p:cNvPr>
          <p:cNvPicPr>
            <a:picLocks noChangeAspect="1"/>
          </p:cNvPicPr>
          <p:nvPr/>
        </p:nvPicPr>
        <p:blipFill>
          <a:blip r:embed="rId5"/>
          <a:stretch>
            <a:fillRect/>
          </a:stretch>
        </p:blipFill>
        <p:spPr>
          <a:xfrm>
            <a:off x="13948168" y="7567887"/>
            <a:ext cx="682232" cy="66171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58369" y="647369"/>
            <a:ext cx="5876543" cy="926592"/>
          </a:xfrm>
          <a:prstGeom prst="rect">
            <a:avLst/>
          </a:prstGeom>
          <a:noFill/>
          <a:ln/>
        </p:spPr>
        <p:txBody>
          <a:bodyPr wrap="none" rtlCol="0" anchor="t"/>
          <a:lstStyle/>
          <a:p>
            <a:pPr>
              <a:lnSpc>
                <a:spcPts val="5468"/>
              </a:lnSpc>
            </a:pPr>
            <a:r>
              <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rPr>
              <a:t>Phase II - Score</a:t>
            </a:r>
          </a:p>
        </p:txBody>
      </p:sp>
      <p:pic>
        <p:nvPicPr>
          <p:cNvPr id="8" name="Picture 7">
            <a:extLst>
              <a:ext uri="{FF2B5EF4-FFF2-40B4-BE49-F238E27FC236}">
                <a16:creationId xmlns:a16="http://schemas.microsoft.com/office/drawing/2014/main" id="{DD89CE96-B7A4-CD50-B63E-234C61C1033A}"/>
              </a:ext>
            </a:extLst>
          </p:cNvPr>
          <p:cNvPicPr>
            <a:picLocks noChangeAspect="1"/>
          </p:cNvPicPr>
          <p:nvPr/>
        </p:nvPicPr>
        <p:blipFill>
          <a:blip r:embed="rId5"/>
          <a:stretch>
            <a:fillRect/>
          </a:stretch>
        </p:blipFill>
        <p:spPr>
          <a:xfrm>
            <a:off x="658369" y="1805046"/>
            <a:ext cx="10237742" cy="2819869"/>
          </a:xfrm>
          <a:prstGeom prst="rect">
            <a:avLst/>
          </a:prstGeom>
        </p:spPr>
      </p:pic>
      <p:pic>
        <p:nvPicPr>
          <p:cNvPr id="9" name="Picture 8">
            <a:extLst>
              <a:ext uri="{FF2B5EF4-FFF2-40B4-BE49-F238E27FC236}">
                <a16:creationId xmlns:a16="http://schemas.microsoft.com/office/drawing/2014/main" id="{81B47CFB-75DB-6BC6-3ECB-04CD6097CC49}"/>
              </a:ext>
            </a:extLst>
          </p:cNvPr>
          <p:cNvPicPr>
            <a:picLocks noChangeAspect="1"/>
          </p:cNvPicPr>
          <p:nvPr/>
        </p:nvPicPr>
        <p:blipFill>
          <a:blip r:embed="rId6"/>
          <a:stretch>
            <a:fillRect/>
          </a:stretch>
        </p:blipFill>
        <p:spPr>
          <a:xfrm>
            <a:off x="3102793" y="4709836"/>
            <a:ext cx="10567070" cy="3434843"/>
          </a:xfrm>
          <a:prstGeom prst="rect">
            <a:avLst/>
          </a:prstGeom>
        </p:spPr>
      </p:pic>
      <p:sp>
        <p:nvSpPr>
          <p:cNvPr id="10" name="Text 1">
            <a:extLst>
              <a:ext uri="{FF2B5EF4-FFF2-40B4-BE49-F238E27FC236}">
                <a16:creationId xmlns:a16="http://schemas.microsoft.com/office/drawing/2014/main" id="{CAF4DAD4-A62D-A4D3-2CB8-E362F95E9018}"/>
              </a:ext>
            </a:extLst>
          </p:cNvPr>
          <p:cNvSpPr/>
          <p:nvPr/>
        </p:nvSpPr>
        <p:spPr>
          <a:xfrm>
            <a:off x="98041" y="5882874"/>
            <a:ext cx="3202096" cy="926592"/>
          </a:xfrm>
          <a:prstGeom prst="rect">
            <a:avLst/>
          </a:prstGeom>
          <a:noFill/>
          <a:ln/>
        </p:spPr>
        <p:txBody>
          <a:bodyPr wrap="none" rtlCol="0" anchor="t"/>
          <a:lstStyle/>
          <a:p>
            <a:pPr>
              <a:lnSpc>
                <a:spcPts val="5468"/>
              </a:lnSpc>
            </a:pPr>
            <a:r>
              <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rPr>
              <a:t>Output :</a:t>
            </a:r>
          </a:p>
        </p:txBody>
      </p:sp>
      <p:pic>
        <p:nvPicPr>
          <p:cNvPr id="11" name="Picture 10" descr="A yellow letter in a circle&#10;&#10;Description automatically generated">
            <a:extLst>
              <a:ext uri="{FF2B5EF4-FFF2-40B4-BE49-F238E27FC236}">
                <a16:creationId xmlns:a16="http://schemas.microsoft.com/office/drawing/2014/main" id="{736B0C66-B51B-3F94-51F5-BFC718BB96C1}"/>
              </a:ext>
            </a:extLst>
          </p:cNvPr>
          <p:cNvPicPr>
            <a:picLocks noChangeAspect="1"/>
          </p:cNvPicPr>
          <p:nvPr/>
        </p:nvPicPr>
        <p:blipFill>
          <a:blip r:embed="rId7"/>
          <a:stretch>
            <a:fillRect/>
          </a:stretch>
        </p:blipFill>
        <p:spPr>
          <a:xfrm>
            <a:off x="13948168" y="7567887"/>
            <a:ext cx="682232" cy="66171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68096" y="731210"/>
            <a:ext cx="6352032" cy="1149501"/>
          </a:xfrm>
          <a:prstGeom prst="rect">
            <a:avLst/>
          </a:prstGeom>
          <a:noFill/>
          <a:ln/>
        </p:spPr>
        <p:txBody>
          <a:bodyPr wrap="none" rtlCol="0" anchor="t"/>
          <a:lstStyle/>
          <a:p>
            <a:pPr>
              <a:lnSpc>
                <a:spcPts val="5180"/>
              </a:lnSpc>
            </a:pPr>
            <a:r>
              <a:rPr lang="en-US" sz="6036"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Imprint MT Shadow" panose="04020605060303030202" pitchFamily="82" charset="0"/>
                <a:ea typeface="Prata" pitchFamily="34" charset="-122"/>
              </a:rPr>
              <a:t>Challenges</a:t>
            </a:r>
          </a:p>
        </p:txBody>
      </p:sp>
      <p:pic>
        <p:nvPicPr>
          <p:cNvPr id="8" name="Picture 7" descr="A yellow letter in a circle&#10;&#10;Description automatically generated">
            <a:extLst>
              <a:ext uri="{FF2B5EF4-FFF2-40B4-BE49-F238E27FC236}">
                <a16:creationId xmlns:a16="http://schemas.microsoft.com/office/drawing/2014/main" id="{5BCF43A5-8632-C0E6-F8B8-51933A8ED04F}"/>
              </a:ext>
            </a:extLst>
          </p:cNvPr>
          <p:cNvPicPr>
            <a:picLocks noChangeAspect="1"/>
          </p:cNvPicPr>
          <p:nvPr/>
        </p:nvPicPr>
        <p:blipFill>
          <a:blip r:embed="rId5"/>
          <a:stretch>
            <a:fillRect/>
          </a:stretch>
        </p:blipFill>
        <p:spPr>
          <a:xfrm>
            <a:off x="13948168" y="7567887"/>
            <a:ext cx="682232" cy="661713"/>
          </a:xfrm>
          <a:prstGeom prst="rect">
            <a:avLst/>
          </a:prstGeom>
        </p:spPr>
      </p:pic>
      <p:sp>
        <p:nvSpPr>
          <p:cNvPr id="7" name="Text 2">
            <a:extLst>
              <a:ext uri="{FF2B5EF4-FFF2-40B4-BE49-F238E27FC236}">
                <a16:creationId xmlns:a16="http://schemas.microsoft.com/office/drawing/2014/main" id="{CFA6805D-6287-8284-2217-C6E901BA4D5D}"/>
              </a:ext>
            </a:extLst>
          </p:cNvPr>
          <p:cNvSpPr/>
          <p:nvPr/>
        </p:nvSpPr>
        <p:spPr>
          <a:xfrm>
            <a:off x="585216" y="1875591"/>
            <a:ext cx="8436864" cy="5692295"/>
          </a:xfrm>
          <a:prstGeom prst="rect">
            <a:avLst/>
          </a:prstGeom>
          <a:noFill/>
          <a:ln/>
        </p:spPr>
        <p:txBody>
          <a:bodyPr wrap="square" rtlCol="0" anchor="t"/>
          <a:lstStyle/>
          <a:p>
            <a:pPr marL="285750" indent="-285750">
              <a:buFont typeface="Arial" panose="020B0604020202020204" pitchFamily="34" charset="0"/>
              <a:buChar char="•"/>
            </a:pPr>
            <a:r>
              <a:rPr lang="en-US" sz="3600" b="1" dirty="0">
                <a:solidFill>
                  <a:srgbClr val="CFCBBF"/>
                </a:solidFill>
                <a:latin typeface="Raleway" pitchFamily="34" charset="0"/>
                <a:ea typeface="Raleway" pitchFamily="34" charset="-122"/>
                <a:cs typeface="Raleway" pitchFamily="34" charset="-120"/>
              </a:rPr>
              <a:t>Huge size of pdf took a long time </a:t>
            </a:r>
            <a:r>
              <a:rPr lang="en-US" sz="3600" dirty="0">
                <a:solidFill>
                  <a:srgbClr val="CFCBBF"/>
                </a:solidFill>
                <a:latin typeface="Raleway" pitchFamily="34" charset="0"/>
                <a:ea typeface="Raleway" pitchFamily="34" charset="-122"/>
                <a:cs typeface="Raleway" pitchFamily="34" charset="-120"/>
              </a:rPr>
              <a:t>to long since we were executing in local.</a:t>
            </a:r>
          </a:p>
          <a:p>
            <a:pPr marL="285750" indent="-285750">
              <a:buFont typeface="Arial" panose="020B0604020202020204" pitchFamily="34" charset="0"/>
              <a:buChar char="•"/>
            </a:pPr>
            <a:r>
              <a:rPr lang="en-US" sz="3600" b="1" dirty="0">
                <a:solidFill>
                  <a:srgbClr val="CFCBBF"/>
                </a:solidFill>
                <a:latin typeface="Raleway" pitchFamily="34" charset="0"/>
                <a:ea typeface="Raleway" pitchFamily="34" charset="-122"/>
                <a:cs typeface="Raleway" pitchFamily="34" charset="-120"/>
              </a:rPr>
              <a:t>Some criteria are vague </a:t>
            </a:r>
            <a:r>
              <a:rPr lang="en-US" sz="3600" dirty="0">
                <a:solidFill>
                  <a:srgbClr val="CFCBBF"/>
                </a:solidFill>
                <a:latin typeface="Raleway" pitchFamily="34" charset="0"/>
                <a:ea typeface="Raleway" pitchFamily="34" charset="-122"/>
                <a:cs typeface="Raleway" pitchFamily="34" charset="-120"/>
              </a:rPr>
              <a:t>and have answers which can be </a:t>
            </a:r>
            <a:r>
              <a:rPr lang="en-US" sz="3600" b="1" dirty="0">
                <a:solidFill>
                  <a:srgbClr val="CFCBBF"/>
                </a:solidFill>
                <a:latin typeface="Raleway" pitchFamily="34" charset="0"/>
                <a:ea typeface="Raleway" pitchFamily="34" charset="-122"/>
                <a:cs typeface="Raleway" pitchFamily="34" charset="-120"/>
              </a:rPr>
              <a:t>subjective</a:t>
            </a:r>
            <a:r>
              <a:rPr lang="en-US" sz="3600" dirty="0">
                <a:solidFill>
                  <a:srgbClr val="CFCBBF"/>
                </a:solidFill>
                <a:latin typeface="Raleway" pitchFamily="34" charset="0"/>
                <a:ea typeface="Raleway" pitchFamily="34" charset="-122"/>
                <a:cs typeface="Raleway" pitchFamily="34" charset="-120"/>
              </a:rPr>
              <a:t>.</a:t>
            </a:r>
          </a:p>
          <a:p>
            <a:pPr marL="285750" indent="-285750">
              <a:buFont typeface="Arial" panose="020B0604020202020204" pitchFamily="34" charset="0"/>
              <a:buChar char="•"/>
            </a:pPr>
            <a:r>
              <a:rPr lang="en-US" sz="3600" dirty="0">
                <a:solidFill>
                  <a:srgbClr val="CFCBBF"/>
                </a:solidFill>
                <a:latin typeface="Raleway" pitchFamily="34" charset="0"/>
                <a:ea typeface="Raleway" pitchFamily="34" charset="-122"/>
                <a:cs typeface="Raleway" pitchFamily="34" charset="-120"/>
              </a:rPr>
              <a:t>Answers may change </a:t>
            </a:r>
            <a:r>
              <a:rPr lang="en-US" sz="3600" b="1" dirty="0">
                <a:solidFill>
                  <a:srgbClr val="CFCBBF"/>
                </a:solidFill>
                <a:latin typeface="Raleway" pitchFamily="34" charset="0"/>
                <a:ea typeface="Raleway" pitchFamily="34" charset="-122"/>
                <a:cs typeface="Raleway" pitchFamily="34" charset="-120"/>
              </a:rPr>
              <a:t>when we reframe the questions.</a:t>
            </a:r>
          </a:p>
          <a:p>
            <a:pPr marL="285750" indent="-285750">
              <a:buFont typeface="Arial" panose="020B0604020202020204" pitchFamily="34" charset="0"/>
              <a:buChar char="•"/>
            </a:pPr>
            <a:r>
              <a:rPr lang="en-US" sz="3600" b="1" dirty="0">
                <a:solidFill>
                  <a:srgbClr val="CFCBBF"/>
                </a:solidFill>
                <a:latin typeface="Raleway" pitchFamily="34" charset="0"/>
                <a:ea typeface="Raleway" pitchFamily="34" charset="-122"/>
                <a:cs typeface="Raleway" pitchFamily="34" charset="-120"/>
              </a:rPr>
              <a:t>Evaluation standards are very specific </a:t>
            </a:r>
            <a:r>
              <a:rPr lang="en-US" sz="3600" dirty="0">
                <a:solidFill>
                  <a:srgbClr val="CFCBBF"/>
                </a:solidFill>
                <a:latin typeface="Raleway" pitchFamily="34" charset="0"/>
                <a:ea typeface="Raleway" pitchFamily="34" charset="-122"/>
                <a:cs typeface="Raleway" pitchFamily="34" charset="-120"/>
              </a:rPr>
              <a:t>– useful for only these documents.</a:t>
            </a:r>
          </a:p>
        </p:txBody>
      </p:sp>
    </p:spTree>
    <p:extLst>
      <p:ext uri="{BB962C8B-B14F-4D97-AF65-F5344CB8AC3E}">
        <p14:creationId xmlns:p14="http://schemas.microsoft.com/office/powerpoint/2010/main" val="37326451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TotalTime>
  <Words>580</Words>
  <Application>Microsoft Office PowerPoint</Application>
  <PresentationFormat>Custom</PresentationFormat>
  <Paragraphs>59</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Imprint MT Shadow</vt:lpstr>
      <vt:lpstr>Inconsolata</vt:lpstr>
      <vt:lpstr>Prata</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Arun Totad</cp:lastModifiedBy>
  <cp:revision>12</cp:revision>
  <dcterms:created xsi:type="dcterms:W3CDTF">2024-04-18T11:31:32Z</dcterms:created>
  <dcterms:modified xsi:type="dcterms:W3CDTF">2024-04-18T11:56:41Z</dcterms:modified>
</cp:coreProperties>
</file>